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681" r:id="rId2"/>
    <p:sldId id="705" r:id="rId3"/>
    <p:sldId id="703" r:id="rId4"/>
    <p:sldId id="683" r:id="rId5"/>
    <p:sldId id="682" r:id="rId6"/>
    <p:sldId id="684" r:id="rId7"/>
    <p:sldId id="685" r:id="rId8"/>
    <p:sldId id="686" r:id="rId9"/>
    <p:sldId id="719" r:id="rId10"/>
    <p:sldId id="714" r:id="rId11"/>
    <p:sldId id="687" r:id="rId12"/>
    <p:sldId id="688" r:id="rId13"/>
    <p:sldId id="689" r:id="rId14"/>
    <p:sldId id="690" r:id="rId15"/>
    <p:sldId id="691" r:id="rId16"/>
    <p:sldId id="692" r:id="rId17"/>
    <p:sldId id="693" r:id="rId18"/>
    <p:sldId id="716" r:id="rId19"/>
    <p:sldId id="694" r:id="rId20"/>
    <p:sldId id="697" r:id="rId21"/>
    <p:sldId id="695" r:id="rId22"/>
    <p:sldId id="717" r:id="rId23"/>
    <p:sldId id="696" r:id="rId24"/>
    <p:sldId id="698" r:id="rId25"/>
    <p:sldId id="700" r:id="rId26"/>
    <p:sldId id="701" r:id="rId27"/>
    <p:sldId id="706" r:id="rId28"/>
    <p:sldId id="699" r:id="rId29"/>
    <p:sldId id="707" r:id="rId30"/>
    <p:sldId id="718" r:id="rId31"/>
    <p:sldId id="675" r:id="rId32"/>
    <p:sldId id="708" r:id="rId33"/>
    <p:sldId id="600" r:id="rId34"/>
    <p:sldId id="715" r:id="rId35"/>
    <p:sldId id="722" r:id="rId36"/>
    <p:sldId id="723" r:id="rId37"/>
  </p:sldIdLst>
  <p:sldSz cx="9144000" cy="6858000" type="screen4x3"/>
  <p:notesSz cx="6864350" cy="9996488"/>
  <p:embeddedFontLs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5F5F5F"/>
    <a:srgbClr val="333333"/>
    <a:srgbClr val="52527A"/>
    <a:srgbClr val="393955"/>
    <a:srgbClr val="000066"/>
    <a:srgbClr val="666699"/>
    <a:srgbClr val="B2B2B2"/>
    <a:srgbClr val="008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9" autoAdjust="0"/>
    <p:restoredTop sz="95982" autoAdjust="0"/>
  </p:normalViewPr>
  <p:slideViewPr>
    <p:cSldViewPr>
      <p:cViewPr>
        <p:scale>
          <a:sx n="70" d="100"/>
          <a:sy n="70" d="100"/>
        </p:scale>
        <p:origin x="-176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58"/>
    </p:cViewPr>
  </p:sorterViewPr>
  <p:notesViewPr>
    <p:cSldViewPr>
      <p:cViewPr varScale="1">
        <p:scale>
          <a:sx n="62" d="100"/>
          <a:sy n="62" d="100"/>
        </p:scale>
        <p:origin x="-984" y="-86"/>
      </p:cViewPr>
      <p:guideLst>
        <p:guide orient="horz" pos="3148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94851318-725E-448E-8C93-BDB1B96CCC3F}" type="datetimeFigureOut">
              <a:rPr lang="de-CH" smtClean="0"/>
              <a:t>23.01.2022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FE5B7606-3517-466E-B49F-7C777250F7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464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B7606-3517-466E-B49F-7C777250F7F7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48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B7606-3517-466E-B49F-7C777250F7F7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074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B7606-3517-466E-B49F-7C777250F7F7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140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B7606-3517-466E-B49F-7C777250F7F7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1400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B7606-3517-466E-B49F-7C777250F7F7}" type="slidenum">
              <a:rPr lang="de-CH" smtClean="0"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004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B7606-3517-466E-B49F-7C777250F7F7}" type="slidenum">
              <a:rPr lang="de-CH" smtClean="0"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004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AD7-CA48-4E76-9129-442C5576CC7F}" type="datetimeFigureOut">
              <a:rPr lang="de-CH" smtClean="0"/>
              <a:t>23.01.2022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2129-068D-4432-9B58-5E4754580F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603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AD7-CA48-4E76-9129-442C5576CC7F}" type="datetimeFigureOut">
              <a:rPr lang="de-CH" smtClean="0"/>
              <a:t>23.01.2022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2129-068D-4432-9B58-5E4754580F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10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AD7-CA48-4E76-9129-442C5576CC7F}" type="datetimeFigureOut">
              <a:rPr lang="de-CH" smtClean="0"/>
              <a:t>23.01.2022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2129-068D-4432-9B58-5E4754580F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526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AD7-CA48-4E76-9129-442C5576CC7F}" type="datetimeFigureOut">
              <a:rPr lang="de-CH" smtClean="0"/>
              <a:t>23.01.2022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2129-068D-4432-9B58-5E4754580F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393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AD7-CA48-4E76-9129-442C5576CC7F}" type="datetimeFigureOut">
              <a:rPr lang="de-CH" smtClean="0"/>
              <a:t>23.01.2022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2129-068D-4432-9B58-5E4754580F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850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AD7-CA48-4E76-9129-442C5576CC7F}" type="datetimeFigureOut">
              <a:rPr lang="de-CH" smtClean="0"/>
              <a:t>23.01.2022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2129-068D-4432-9B58-5E4754580F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6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AD7-CA48-4E76-9129-442C5576CC7F}" type="datetimeFigureOut">
              <a:rPr lang="de-CH" smtClean="0"/>
              <a:t>23.01.2022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2129-068D-4432-9B58-5E4754580F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705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AD7-CA48-4E76-9129-442C5576CC7F}" type="datetimeFigureOut">
              <a:rPr lang="de-CH" smtClean="0"/>
              <a:t>23.01.2022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2129-068D-4432-9B58-5E4754580F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640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AD7-CA48-4E76-9129-442C5576CC7F}" type="datetimeFigureOut">
              <a:rPr lang="de-CH" smtClean="0"/>
              <a:t>23.01.2022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2129-068D-4432-9B58-5E4754580F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722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AD7-CA48-4E76-9129-442C5576CC7F}" type="datetimeFigureOut">
              <a:rPr lang="de-CH" smtClean="0"/>
              <a:t>23.01.2022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2129-068D-4432-9B58-5E4754580F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942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AD7-CA48-4E76-9129-442C5576CC7F}" type="datetimeFigureOut">
              <a:rPr lang="de-CH" smtClean="0"/>
              <a:t>23.01.2022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2129-068D-4432-9B58-5E4754580F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445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2AD7-CA48-4E76-9129-442C5576CC7F}" type="datetimeFigureOut">
              <a:rPr lang="de-CH" smtClean="0"/>
              <a:t>23.01.2022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32129-068D-4432-9B58-5E4754580F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45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4ch.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4ch.c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07504" y="188640"/>
            <a:ext cx="8928992" cy="3298378"/>
          </a:xfrm>
        </p:spPr>
        <p:txBody>
          <a:bodyPr>
            <a:normAutofit/>
          </a:bodyPr>
          <a:lstStyle/>
          <a:p>
            <a:r>
              <a:rPr lang="de-CH" sz="9600" b="1" dirty="0" smtClean="0">
                <a:solidFill>
                  <a:srgbClr val="393955"/>
                </a:solidFill>
                <a:latin typeface="Arial Narrow" panose="020B0606020202030204" pitchFamily="34" charset="0"/>
              </a:rPr>
              <a:t>Der </a:t>
            </a:r>
            <a:r>
              <a:rPr lang="de-CH" sz="9600" b="1" dirty="0">
                <a:solidFill>
                  <a:srgbClr val="393955"/>
                </a:solidFill>
                <a:latin typeface="Arial Narrow" panose="020B0606020202030204" pitchFamily="34" charset="0"/>
              </a:rPr>
              <a:t>Weg zu </a:t>
            </a:r>
            <a:r>
              <a:rPr lang="de-CH" sz="9600" b="1" dirty="0" smtClean="0">
                <a:solidFill>
                  <a:srgbClr val="393955"/>
                </a:solidFill>
                <a:latin typeface="Arial Narrow" panose="020B0606020202030204" pitchFamily="34" charset="0"/>
              </a:rPr>
              <a:t>Gott -</a:t>
            </a:r>
            <a:br>
              <a:rPr lang="de-CH" sz="9600" b="1" dirty="0" smtClean="0">
                <a:solidFill>
                  <a:srgbClr val="393955"/>
                </a:solidFill>
                <a:latin typeface="Arial Narrow" panose="020B0606020202030204" pitchFamily="34" charset="0"/>
              </a:rPr>
            </a:br>
            <a:r>
              <a:rPr lang="de-CH" sz="7200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die drei Positionen…</a:t>
            </a:r>
            <a:endParaRPr lang="de-CH" sz="7200" b="1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9144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-16520" y="4409728"/>
            <a:ext cx="916052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i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Wir alle haben gesündigt und haben Gottes Herrlichkeit verloren.</a:t>
            </a:r>
            <a:endParaRPr lang="de-CH" sz="2400" i="1" dirty="0" smtClean="0">
              <a:solidFill>
                <a:srgbClr val="666699"/>
              </a:solidFill>
              <a:latin typeface="Arial Narrow" panose="020B0606020202030204" pitchFamily="34" charset="0"/>
            </a:endParaRPr>
          </a:p>
          <a:p>
            <a:r>
              <a:rPr lang="de-CH" sz="2400" i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Römer 3.23 </a:t>
            </a:r>
            <a:endParaRPr lang="de-CH" sz="2400" i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3634" y="332656"/>
            <a:ext cx="8557525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In der Bibel steht: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eile 2d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7"/>
          <a:stretch/>
        </p:blipFill>
        <p:spPr>
          <a:xfrm>
            <a:off x="457200" y="1784350"/>
            <a:ext cx="8229600" cy="39741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-108520" y="5877272"/>
            <a:ext cx="92525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…aber wie finden wir den Weg zu Gott?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3634" y="332656"/>
            <a:ext cx="8557525" cy="1143000"/>
          </a:xfrm>
        </p:spPr>
        <p:txBody>
          <a:bodyPr>
            <a:noAutofit/>
          </a:bodyPr>
          <a:lstStyle/>
          <a:p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Menschen </a:t>
            </a: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versuchen Gott </a:t>
            </a:r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zu </a:t>
            </a: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finden…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915815" y="5035555"/>
            <a:ext cx="2038807" cy="763419"/>
            <a:chOff x="2915816" y="4709011"/>
            <a:chExt cx="2038807" cy="991957"/>
          </a:xfrm>
        </p:grpSpPr>
        <p:sp>
          <p:nvSpPr>
            <p:cNvPr id="11" name="Titel 1"/>
            <p:cNvSpPr txBox="1">
              <a:spLocks/>
            </p:cNvSpPr>
            <p:nvPr/>
          </p:nvSpPr>
          <p:spPr>
            <a:xfrm>
              <a:off x="3212756" y="4709011"/>
              <a:ext cx="1529916" cy="4582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CH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Sünde</a:t>
              </a:r>
              <a:endPara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Titel 1"/>
            <p:cNvSpPr txBox="1">
              <a:spLocks/>
            </p:cNvSpPr>
            <p:nvPr/>
          </p:nvSpPr>
          <p:spPr>
            <a:xfrm>
              <a:off x="2915816" y="5129978"/>
              <a:ext cx="2038807" cy="5709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CH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Tod / Hölle</a:t>
              </a:r>
              <a:endPara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eile 1b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1"/>
          <a:stretch/>
        </p:blipFill>
        <p:spPr>
          <a:xfrm>
            <a:off x="457200" y="1784350"/>
            <a:ext cx="8229600" cy="38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07504" y="5877272"/>
            <a:ext cx="901911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gal </a:t>
            </a:r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was wir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versuchen zu tun: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3634" y="332656"/>
            <a:ext cx="8557525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Doch ist es nicht so?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eile 1c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2"/>
          <a:stretch/>
        </p:blipFill>
        <p:spPr>
          <a:xfrm>
            <a:off x="457200" y="1784350"/>
            <a:ext cx="8229600" cy="39959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-108520" y="5841234"/>
            <a:ext cx="936103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Ob beten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de-CH" sz="36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meditieren, in die Kirche, die Moschee oder den Tempel gehen und alles für unseren Glauben tun;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3634" y="332656"/>
            <a:ext cx="8557525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Wir können Gott nicht durch Religion finden.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eile 1d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9"/>
          <a:stretch/>
        </p:blipFill>
        <p:spPr>
          <a:xfrm>
            <a:off x="457200" y="1784350"/>
            <a:ext cx="8229600" cy="38979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5877272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indem wir versuchen Gutes zu tun und andern helfen;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" y="332656"/>
            <a:ext cx="9125474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Wir können Gott nicht durch Gute Taten finden…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eile 1e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9"/>
          <a:stretch/>
        </p:blipFill>
        <p:spPr>
          <a:xfrm>
            <a:off x="457200" y="1784350"/>
            <a:ext cx="8229600" cy="38979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5877272"/>
            <a:ext cx="912662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… indem wir fasten, </a:t>
            </a:r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Opfer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bringen, Entbehrungen auf uns nehmen oder auf Dinge verzichten.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26623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Wir können Gott nicht durch Opfer </a:t>
            </a:r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bringen </a:t>
            </a: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finden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eile 2c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8"/>
          <a:stretch/>
        </p:blipFill>
        <p:spPr>
          <a:xfrm>
            <a:off x="457200" y="1784350"/>
            <a:ext cx="8229600" cy="3865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07504" y="5877272"/>
            <a:ext cx="901911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Wir bleiben trotz all unseren Bemühungen getrennt von Gott. Sünde trennt uns Menschen von Gott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</a:t>
            </a:r>
            <a:endParaRPr lang="de-CH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26623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Egal was wir tun, wir können Gott nicht finden.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915815" y="5035555"/>
            <a:ext cx="2038807" cy="763419"/>
            <a:chOff x="2915816" y="4709011"/>
            <a:chExt cx="2038807" cy="991957"/>
          </a:xfrm>
        </p:grpSpPr>
        <p:sp>
          <p:nvSpPr>
            <p:cNvPr id="7" name="Titel 1"/>
            <p:cNvSpPr txBox="1">
              <a:spLocks/>
            </p:cNvSpPr>
            <p:nvPr/>
          </p:nvSpPr>
          <p:spPr>
            <a:xfrm>
              <a:off x="3212756" y="4709011"/>
              <a:ext cx="1529916" cy="4582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CH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Sünde</a:t>
              </a:r>
              <a:endPara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Titel 1"/>
            <p:cNvSpPr txBox="1">
              <a:spLocks/>
            </p:cNvSpPr>
            <p:nvPr/>
          </p:nvSpPr>
          <p:spPr>
            <a:xfrm>
              <a:off x="2915816" y="5129978"/>
              <a:ext cx="2038807" cy="5709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CH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Tod / Hölle</a:t>
              </a:r>
              <a:endPara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eile 2d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6"/>
          <a:stretch/>
        </p:blipFill>
        <p:spPr>
          <a:xfrm>
            <a:off x="457200" y="1784350"/>
            <a:ext cx="8229600" cy="40929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07504" y="5877272"/>
            <a:ext cx="901911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Wenn wir es nicht zu Gott schaffen; was dann?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26623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Wie hat Gott unser Problem der Sünde gelöst?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2915815" y="5035555"/>
            <a:ext cx="2038807" cy="763419"/>
            <a:chOff x="2915816" y="4709011"/>
            <a:chExt cx="2038807" cy="991957"/>
          </a:xfrm>
        </p:grpSpPr>
        <p:sp>
          <p:nvSpPr>
            <p:cNvPr id="10" name="Titel 1"/>
            <p:cNvSpPr txBox="1">
              <a:spLocks/>
            </p:cNvSpPr>
            <p:nvPr/>
          </p:nvSpPr>
          <p:spPr>
            <a:xfrm>
              <a:off x="3212756" y="4709011"/>
              <a:ext cx="1529916" cy="4582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CH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Sünde</a:t>
              </a:r>
              <a:endPara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Titel 1"/>
            <p:cNvSpPr txBox="1">
              <a:spLocks/>
            </p:cNvSpPr>
            <p:nvPr/>
          </p:nvSpPr>
          <p:spPr>
            <a:xfrm>
              <a:off x="2915816" y="5129978"/>
              <a:ext cx="2038807" cy="5709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CH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Tod / Hölle</a:t>
              </a:r>
              <a:endPara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5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-16520" y="3933056"/>
            <a:ext cx="9160520" cy="2924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i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Die Auswirkung von </a:t>
            </a:r>
            <a:r>
              <a:rPr lang="de-CH" sz="3600" i="1" dirty="0">
                <a:solidFill>
                  <a:srgbClr val="666699"/>
                </a:solidFill>
                <a:latin typeface="Arial Narrow" panose="020B0606020202030204" pitchFamily="34" charset="0"/>
              </a:rPr>
              <a:t>Sünde ist </a:t>
            </a:r>
            <a:r>
              <a:rPr lang="de-CH" sz="3600" i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der </a:t>
            </a:r>
            <a:r>
              <a:rPr lang="de-CH" sz="3600" i="1" dirty="0">
                <a:solidFill>
                  <a:srgbClr val="666699"/>
                </a:solidFill>
                <a:latin typeface="Arial Narrow" panose="020B0606020202030204" pitchFamily="34" charset="0"/>
              </a:rPr>
              <a:t>Tod; </a:t>
            </a:r>
            <a:r>
              <a:rPr lang="de-CH" sz="3600" i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doch Gottes Gnadengeschenk ist das ewige Leben in Jesus </a:t>
            </a:r>
            <a:endParaRPr lang="de-CH" sz="3600" i="1" dirty="0">
              <a:solidFill>
                <a:srgbClr val="666699"/>
              </a:solidFill>
              <a:latin typeface="Arial Narrow" panose="020B0606020202030204" pitchFamily="34" charset="0"/>
            </a:endParaRPr>
          </a:p>
          <a:p>
            <a:r>
              <a:rPr lang="de-CH" sz="3600" i="1" dirty="0">
                <a:solidFill>
                  <a:srgbClr val="666699"/>
                </a:solidFill>
                <a:latin typeface="Arial Narrow" panose="020B0606020202030204" pitchFamily="34" charset="0"/>
              </a:rPr>
              <a:t>Christus, unserem Herrn. </a:t>
            </a:r>
            <a:endParaRPr lang="de-CH" sz="2400" i="1" dirty="0" smtClean="0">
              <a:solidFill>
                <a:srgbClr val="666699"/>
              </a:solidFill>
              <a:latin typeface="Arial Narrow" panose="020B0606020202030204" pitchFamily="34" charset="0"/>
            </a:endParaRPr>
          </a:p>
          <a:p>
            <a:r>
              <a:rPr lang="de-CH" sz="2400" i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Römer 6.23 </a:t>
            </a:r>
            <a:endParaRPr lang="de-CH" sz="2400" i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3634" y="332656"/>
            <a:ext cx="8557525" cy="1143000"/>
          </a:xfrm>
        </p:spPr>
        <p:txBody>
          <a:bodyPr>
            <a:noAutofit/>
          </a:bodyPr>
          <a:lstStyle/>
          <a:p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In der Bibel </a:t>
            </a: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steht: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eile 2f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1"/>
          <a:stretch/>
        </p:blipFill>
        <p:spPr>
          <a:xfrm>
            <a:off x="457200" y="1784350"/>
            <a:ext cx="8229600" cy="3622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5805264"/>
            <a:ext cx="9126623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Da wir es nicht zu Gott schaffen, kam Gott zu </a:t>
            </a:r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uns. Gott wurde Mensch: Er kam in Jesus Christus zu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uns.  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3634" y="332656"/>
            <a:ext cx="8557525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Weil Gott uns liebt, kam er zu uns.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2771801" y="5359535"/>
            <a:ext cx="2304256" cy="439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Sünde / Tod / Hölle</a:t>
            </a:r>
            <a:endParaRPr lang="de-CH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"/>
          <a:stretch/>
        </p:blipFill>
        <p:spPr bwMode="auto">
          <a:xfrm>
            <a:off x="2852052" y="2276872"/>
            <a:ext cx="3064918" cy="56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2771802" y="2027083"/>
            <a:ext cx="2376262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JESUS CHRISTUS</a:t>
            </a:r>
          </a:p>
        </p:txBody>
      </p:sp>
    </p:spTree>
    <p:extLst>
      <p:ext uri="{BB962C8B-B14F-4D97-AF65-F5344CB8AC3E}">
        <p14:creationId xmlns:p14="http://schemas.microsoft.com/office/powerpoint/2010/main" val="22784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Begegne Gott </a:t>
            </a:r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und entdecke, wie du </a:t>
            </a: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Ihn durch </a:t>
            </a:r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Jesus </a:t>
            </a: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Christus finden </a:t>
            </a:r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kannst: 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38944" y="2204864"/>
            <a:ext cx="8589640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Öffne Ihm </a:t>
            </a:r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Dein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Herz und vertraue seinen Aussagen und Verheissungen in seinem Wort, </a:t>
            </a:r>
          </a:p>
          <a:p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der Bibel. </a:t>
            </a:r>
            <a:endParaRPr lang="de-CH" sz="3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So kannst Gottes </a:t>
            </a:r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Liebe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durch </a:t>
            </a:r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Jesus Christus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erfahren und erleben, wie Er dich mit seinem göttlichen Frieden und Leben erfüllen kann.</a:t>
            </a:r>
            <a:endParaRPr lang="de-CH" sz="3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Jesus </a:t>
            </a:r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starb für unsere </a:t>
            </a: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Sünden: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5733256"/>
            <a:ext cx="91440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Jesus </a:t>
            </a:r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starb am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Kreuz für unsere Sünden, Schmerzen, Krankheiten </a:t>
            </a:r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und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Gebundenheiten.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771801" y="5359535"/>
            <a:ext cx="2304256" cy="439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Sünde / Tod / Hölle</a:t>
            </a:r>
            <a:endParaRPr lang="de-CH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Grafik 9" descr="Meile 2g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r="111" b="21710"/>
          <a:stretch/>
        </p:blipFill>
        <p:spPr>
          <a:xfrm>
            <a:off x="477520" y="1772816"/>
            <a:ext cx="8229600" cy="35061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eile 2g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r="111" b="21710"/>
          <a:stretch/>
        </p:blipFill>
        <p:spPr>
          <a:xfrm>
            <a:off x="473720" y="1772816"/>
            <a:ext cx="8229600" cy="35061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-108520" y="5798974"/>
            <a:ext cx="9361040" cy="1059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Jesus opferte sich am Kreuz für uns und nahm alles Trennende auf sich und ebnete uns den Weg zu Gott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de-CH" sz="3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Jesus </a:t>
            </a: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überwand die Kluft der Sünde: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771801" y="5359535"/>
            <a:ext cx="2304256" cy="439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Sünde / Tod / Hölle</a:t>
            </a:r>
            <a:endParaRPr lang="de-CH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-16520" y="4869160"/>
            <a:ext cx="9160520" cy="198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i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Gott </a:t>
            </a:r>
            <a:r>
              <a:rPr lang="de-CH" sz="3600" i="1" dirty="0">
                <a:solidFill>
                  <a:srgbClr val="666699"/>
                </a:solidFill>
                <a:latin typeface="Arial Narrow" panose="020B0606020202030204" pitchFamily="34" charset="0"/>
              </a:rPr>
              <a:t>hat seine Liebe zu uns dadurch bewiesen, dass </a:t>
            </a:r>
          </a:p>
          <a:p>
            <a:r>
              <a:rPr lang="de-CH" sz="3600" i="1" dirty="0">
                <a:solidFill>
                  <a:srgbClr val="666699"/>
                </a:solidFill>
                <a:latin typeface="Arial Narrow" panose="020B0606020202030204" pitchFamily="34" charset="0"/>
              </a:rPr>
              <a:t>Christus für uns starb, als wir noch Sünder waren. </a:t>
            </a:r>
            <a:endParaRPr lang="de-CH" sz="2400" i="1" dirty="0" smtClean="0">
              <a:solidFill>
                <a:srgbClr val="666699"/>
              </a:solidFill>
              <a:latin typeface="Arial Narrow" panose="020B0606020202030204" pitchFamily="34" charset="0"/>
            </a:endParaRPr>
          </a:p>
          <a:p>
            <a:r>
              <a:rPr lang="de-CH" sz="2400" i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Römer 5.8</a:t>
            </a:r>
            <a:endParaRPr lang="de-CH" sz="2400" i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3634" y="332656"/>
            <a:ext cx="8557525" cy="1143000"/>
          </a:xfrm>
        </p:spPr>
        <p:txBody>
          <a:bodyPr>
            <a:noAutofit/>
          </a:bodyPr>
          <a:lstStyle/>
          <a:p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In der Bibel steht:</a:t>
            </a:r>
          </a:p>
        </p:txBody>
      </p:sp>
    </p:spTree>
    <p:extLst>
      <p:ext uri="{BB962C8B-B14F-4D97-AF65-F5344CB8AC3E}">
        <p14:creationId xmlns:p14="http://schemas.microsoft.com/office/powerpoint/2010/main" val="4276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eile 2h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1"/>
          <a:stretch/>
        </p:blipFill>
        <p:spPr>
          <a:xfrm>
            <a:off x="458316" y="1784350"/>
            <a:ext cx="8229600" cy="36220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0" y="5770105"/>
            <a:ext cx="9144000" cy="1084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Jesus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ist auferstanden. Er will uns ein neues Leben schenken: Wir sollen in Gemeinschaft mit Gott leben.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Der Weg zu </a:t>
            </a:r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Gott </a:t>
            </a: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ist frei: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843808" y="3653128"/>
            <a:ext cx="2232248" cy="2799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de-CH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771801" y="5359535"/>
            <a:ext cx="2304256" cy="439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Sünde / Tod / Hölle</a:t>
            </a:r>
            <a:endParaRPr lang="de-CH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012160" y="2640412"/>
            <a:ext cx="2376262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JESUS CHRISTUS</a:t>
            </a:r>
          </a:p>
        </p:txBody>
      </p:sp>
    </p:spTree>
    <p:extLst>
      <p:ext uri="{BB962C8B-B14F-4D97-AF65-F5344CB8AC3E}">
        <p14:creationId xmlns:p14="http://schemas.microsoft.com/office/powerpoint/2010/main" val="30049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eile 2k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3"/>
          <a:stretch/>
        </p:blipFill>
        <p:spPr>
          <a:xfrm>
            <a:off x="457200" y="1784350"/>
            <a:ext cx="8229600" cy="35278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0" y="5805264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Alles Trennende ist durch </a:t>
            </a:r>
            <a:r>
              <a:rPr lang="de-CH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Jesu </a:t>
            </a:r>
            <a:r>
              <a:rPr lang="de-CH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Vergebung überwunden.</a:t>
            </a:r>
          </a:p>
          <a:p>
            <a:r>
              <a:rPr lang="de-CH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Jesus schenkt ewiges </a:t>
            </a:r>
            <a:r>
              <a:rPr lang="de-CH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Leben </a:t>
            </a:r>
            <a:r>
              <a:rPr lang="de-CH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und </a:t>
            </a:r>
            <a:r>
              <a:rPr lang="de-CH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Gemeinschaft mit </a:t>
            </a:r>
            <a:r>
              <a:rPr lang="de-CH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Gott.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3634" y="332656"/>
            <a:ext cx="8557525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Vergebung öffnet uns den Weg zu Gott: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771801" y="5359535"/>
            <a:ext cx="2304256" cy="439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Sünde / Tod / Hölle</a:t>
            </a:r>
            <a:endParaRPr lang="de-CH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843808" y="3653128"/>
            <a:ext cx="2232248" cy="2799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2735796" y="2746686"/>
            <a:ext cx="216023" cy="1399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012160" y="2640412"/>
            <a:ext cx="2376262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JESUS CHRISTUS</a:t>
            </a:r>
          </a:p>
        </p:txBody>
      </p:sp>
    </p:spTree>
    <p:extLst>
      <p:ext uri="{BB962C8B-B14F-4D97-AF65-F5344CB8AC3E}">
        <p14:creationId xmlns:p14="http://schemas.microsoft.com/office/powerpoint/2010/main" val="27122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iel 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1"/>
          <a:stretch/>
        </p:blipFill>
        <p:spPr>
          <a:xfrm>
            <a:off x="457200" y="1784350"/>
            <a:ext cx="8229600" cy="38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Ziel 1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t="29088" r="88804" b="60703"/>
          <a:stretch/>
        </p:blipFill>
        <p:spPr>
          <a:xfrm>
            <a:off x="1115615" y="3140968"/>
            <a:ext cx="219031" cy="4168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8688" y="5733256"/>
            <a:ext cx="9126623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e-CH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de-CH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1 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Man denkt:</a:t>
            </a:r>
          </a:p>
          <a:p>
            <a:pPr algn="just"/>
            <a:r>
              <a:rPr lang="de-CH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«Gott ist für mich in weit weg, egal was ich tue…»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Die Diagnose</a:t>
            </a:r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: </a:t>
            </a: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/>
            </a:r>
            <a:b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</a:br>
            <a:r>
              <a:rPr lang="de-CH" sz="3600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Man </a:t>
            </a:r>
            <a:r>
              <a:rPr lang="de-CH" sz="3600" b="1" dirty="0">
                <a:solidFill>
                  <a:srgbClr val="808080"/>
                </a:solidFill>
                <a:latin typeface="Arial Narrow" panose="020B0606020202030204" pitchFamily="34" charset="0"/>
              </a:rPr>
              <a:t>kann auf </a:t>
            </a:r>
            <a:r>
              <a:rPr lang="de-CH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Position </a:t>
            </a:r>
            <a:r>
              <a:rPr lang="de-CH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 </a:t>
            </a:r>
            <a:r>
              <a:rPr lang="de-CH" sz="3600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sein… </a:t>
            </a:r>
            <a:endParaRPr lang="de-CH" sz="3600" b="1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771801" y="5359535"/>
            <a:ext cx="2304256" cy="439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Sünde / Tod / Hölle</a:t>
            </a:r>
            <a:endParaRPr lang="de-CH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iel 2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b="21291"/>
          <a:stretch/>
        </p:blipFill>
        <p:spPr>
          <a:xfrm>
            <a:off x="467544" y="1556792"/>
            <a:ext cx="8424935" cy="374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Ziel 2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7" t="47552"/>
          <a:stretch/>
        </p:blipFill>
        <p:spPr>
          <a:xfrm>
            <a:off x="5724129" y="1700809"/>
            <a:ext cx="316000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Gott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55" y="1772816"/>
            <a:ext cx="2663389" cy="13566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0" y="5736771"/>
            <a:ext cx="9252520" cy="1121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 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Man denkt: «Ich bin (noch) </a:t>
            </a:r>
            <a:r>
              <a:rPr lang="de-CH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nicht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bei Gott, aber ich spüre, dass es etwas </a:t>
            </a:r>
            <a:r>
              <a:rPr lang="de-CH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mit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Jesus zu tun haben könnte.»</a:t>
            </a:r>
            <a:endParaRPr lang="de-CH" sz="3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Die Diagnose:</a:t>
            </a:r>
            <a:b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</a:br>
            <a:r>
              <a:rPr lang="de-CH" sz="3600" b="1" dirty="0">
                <a:solidFill>
                  <a:srgbClr val="808080"/>
                </a:solidFill>
                <a:latin typeface="Arial Narrow" panose="020B0606020202030204" pitchFamily="34" charset="0"/>
              </a:rPr>
              <a:t>Man kann auf </a:t>
            </a:r>
            <a:r>
              <a:rPr lang="de-CH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Position 2 </a:t>
            </a:r>
            <a:r>
              <a:rPr lang="de-CH" sz="3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sein…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627784" y="5359535"/>
            <a:ext cx="2304256" cy="439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Sünde / Tod / Hölle</a:t>
            </a:r>
            <a:endParaRPr lang="de-CH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iel 2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b="21291"/>
          <a:stretch/>
        </p:blipFill>
        <p:spPr>
          <a:xfrm>
            <a:off x="467544" y="1556792"/>
            <a:ext cx="8424935" cy="374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Ziel 2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7" t="47552"/>
          <a:stretch/>
        </p:blipFill>
        <p:spPr>
          <a:xfrm>
            <a:off x="5724129" y="1700809"/>
            <a:ext cx="316000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Gott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55" y="1772816"/>
            <a:ext cx="2663389" cy="13566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-108520" y="5733256"/>
            <a:ext cx="936104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3</a:t>
            </a:r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: </a:t>
            </a:r>
            <a:r>
              <a:rPr lang="de-CH" sz="3600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Ich weiss: Jesus hat mit Vergeben. Ich bin bei Gott. Er schenkt mir das Ewige Leben im Himmel/Paradies.</a:t>
            </a:r>
            <a:endParaRPr lang="de-CH" sz="3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8590" y="260648"/>
            <a:ext cx="8856984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Die Diagnose</a:t>
            </a:r>
            <a:b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</a:br>
            <a:r>
              <a:rPr lang="de-CH" sz="3600" b="1" dirty="0">
                <a:solidFill>
                  <a:srgbClr val="808080"/>
                </a:solidFill>
                <a:latin typeface="Arial Narrow" panose="020B0606020202030204" pitchFamily="34" charset="0"/>
              </a:rPr>
              <a:t>… oder man ist auf </a:t>
            </a:r>
            <a:r>
              <a:rPr lang="de-CH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Position 3: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627784" y="5359535"/>
            <a:ext cx="2304256" cy="439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Sünde / Tod / Hölle</a:t>
            </a:r>
            <a:endParaRPr lang="de-CH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7+ Training - Der Weg zu Gott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5"/>
          <a:stretch/>
        </p:blipFill>
        <p:spPr>
          <a:xfrm>
            <a:off x="2843808" y="980728"/>
            <a:ext cx="3456384" cy="49328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-108520" y="5877272"/>
            <a:ext cx="9361040" cy="976670"/>
          </a:xfrm>
        </p:spPr>
        <p:txBody>
          <a:bodyPr>
            <a:noAutofit/>
          </a:bodyPr>
          <a:lstStyle/>
          <a:p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Wo </a:t>
            </a:r>
            <a:r>
              <a:rPr lang="de-CH" sz="3600" dirty="0">
                <a:solidFill>
                  <a:srgbClr val="808080"/>
                </a:solidFill>
                <a:latin typeface="Arial Narrow" panose="020B0606020202030204" pitchFamily="34" charset="0"/>
              </a:rPr>
              <a:t>wäre es </a:t>
            </a:r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denn gut </a:t>
            </a:r>
            <a:r>
              <a:rPr lang="de-CH" sz="3600" dirty="0">
                <a:solidFill>
                  <a:srgbClr val="808080"/>
                </a:solidFill>
                <a:latin typeface="Arial Narrow" panose="020B0606020202030204" pitchFamily="34" charset="0"/>
              </a:rPr>
              <a:t>zu </a:t>
            </a:r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sein: auf </a:t>
            </a:r>
            <a:r>
              <a:rPr lang="de-CH" sz="3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Position 3, </a:t>
            </a:r>
            <a:r>
              <a:rPr lang="de-CH" sz="3600" dirty="0">
                <a:solidFill>
                  <a:srgbClr val="FF0000"/>
                </a:solidFill>
                <a:latin typeface="Arial Narrow" panose="020B0606020202030204" pitchFamily="34" charset="0"/>
              </a:rPr>
              <a:t>2 </a:t>
            </a:r>
            <a:r>
              <a:rPr lang="de-CH" sz="3600" dirty="0">
                <a:solidFill>
                  <a:srgbClr val="808080"/>
                </a:solidFill>
                <a:latin typeface="Arial Narrow" panose="020B0606020202030204" pitchFamily="34" charset="0"/>
              </a:rPr>
              <a:t>oder </a:t>
            </a:r>
            <a:r>
              <a:rPr lang="de-CH" sz="3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?</a:t>
            </a:r>
            <a:r>
              <a:rPr lang="de-CH" sz="3600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/>
            </a:r>
            <a:br>
              <a:rPr lang="de-CH" sz="3600" dirty="0" smtClean="0">
                <a:solidFill>
                  <a:srgbClr val="666699"/>
                </a:solidFill>
                <a:latin typeface="Arial Narrow" panose="020B0606020202030204" pitchFamily="34" charset="0"/>
              </a:rPr>
            </a:br>
            <a:r>
              <a:rPr lang="de-CH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Auf </a:t>
            </a:r>
            <a:r>
              <a:rPr lang="de-CH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Position: </a:t>
            </a:r>
            <a:r>
              <a:rPr lang="de-CH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____</a:t>
            </a:r>
            <a:endParaRPr lang="de-CH" sz="32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78720" y="332656"/>
            <a:ext cx="872126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Der Diagnose-Überblick:</a:t>
            </a:r>
            <a:endParaRPr lang="de-CH" sz="32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0" y="5947728"/>
            <a:ext cx="9143208" cy="854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Wo stehe ich persönlich?</a:t>
            </a:r>
          </a:p>
          <a:p>
            <a:r>
              <a:rPr lang="de-CH" sz="3200" dirty="0">
                <a:solidFill>
                  <a:srgbClr val="808080"/>
                </a:solidFill>
                <a:latin typeface="Arial Narrow" panose="020B0606020202030204" pitchFamily="34" charset="0"/>
              </a:rPr>
              <a:t>Auf Position: </a:t>
            </a:r>
            <a:r>
              <a:rPr lang="de-CH" sz="32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____</a:t>
            </a:r>
            <a:endParaRPr lang="de-CH" sz="32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78720" y="332656"/>
            <a:ext cx="872126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Der Diagnose-Überblick:</a:t>
            </a:r>
            <a:endParaRPr lang="de-CH" sz="32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Grafik 5" descr="7+ Training - Der Weg zu Gott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5"/>
          <a:stretch/>
        </p:blipFill>
        <p:spPr>
          <a:xfrm>
            <a:off x="2843808" y="980728"/>
            <a:ext cx="3456384" cy="4932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0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Got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87216"/>
            <a:ext cx="2736304" cy="13232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3634" y="332656"/>
            <a:ext cx="8557525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Meine </a:t>
            </a:r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Bestimmung: Leben mit </a:t>
            </a: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Gott! 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79512" y="5274672"/>
            <a:ext cx="8784976" cy="1583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Am Anfang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war Gott.</a:t>
            </a:r>
          </a:p>
        </p:txBody>
      </p:sp>
    </p:spTree>
    <p:extLst>
      <p:ext uri="{BB962C8B-B14F-4D97-AF65-F5344CB8AC3E}">
        <p14:creationId xmlns:p14="http://schemas.microsoft.com/office/powerpoint/2010/main" val="13280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576064"/>
          </a:xfrm>
        </p:spPr>
        <p:txBody>
          <a:bodyPr>
            <a:norm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Durch Jesus Christus finde ich Gott: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2278" y="1340768"/>
            <a:ext cx="9036496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Ich darf Jesus </a:t>
            </a:r>
            <a:r>
              <a:rPr lang="de-CH" sz="3600" dirty="0">
                <a:solidFill>
                  <a:srgbClr val="808080"/>
                </a:solidFill>
                <a:latin typeface="Arial Narrow" panose="020B0606020202030204" pitchFamily="34" charset="0"/>
              </a:rPr>
              <a:t>mein Herz </a:t>
            </a:r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öffnen; Ihn </a:t>
            </a:r>
            <a:r>
              <a:rPr lang="de-CH" sz="3600" dirty="0">
                <a:solidFill>
                  <a:srgbClr val="808080"/>
                </a:solidFill>
                <a:latin typeface="Arial Narrow" panose="020B0606020202030204" pitchFamily="34" charset="0"/>
              </a:rPr>
              <a:t>um </a:t>
            </a:r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Vergebung für meine Sünden bitten und Ihn in mein Leben einladen.</a:t>
            </a:r>
          </a:p>
          <a:p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Jesus Christus will mir meine Sünden und was mich trennt von Gott vergeben. Er möchte mir seinen göttlichen Frieden schenken und mich mit seinem ewigen Leben erfüllen.</a:t>
            </a:r>
            <a:endParaRPr lang="de-CH" sz="36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78720" y="5947728"/>
            <a:ext cx="8964488" cy="505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 smtClean="0">
                <a:solidFill>
                  <a:srgbClr val="80808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de-CH" sz="3200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Dieses Geschenk darf ich gerne annehmen ☺</a:t>
            </a:r>
            <a:endParaRPr lang="de-CH" sz="3200" b="1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6" y="260648"/>
            <a:ext cx="9144000" cy="706090"/>
          </a:xfrm>
        </p:spPr>
        <p:txBody>
          <a:bodyPr>
            <a:norm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  <a:ea typeface="+mn-ea"/>
                <a:cs typeface="+mn-cs"/>
              </a:rPr>
              <a:t>Folgendes Gebet kann ich beten: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04" y="1052736"/>
            <a:ext cx="9144000" cy="58052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de-CH" sz="3600" i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„Gott, </a:t>
            </a:r>
            <a:r>
              <a:rPr lang="de-CH" sz="3600" i="1" dirty="0">
                <a:solidFill>
                  <a:srgbClr val="808080"/>
                </a:solidFill>
                <a:latin typeface="Arial Narrow" panose="020B0606020202030204" pitchFamily="34" charset="0"/>
              </a:rPr>
              <a:t>ich </a:t>
            </a:r>
            <a:r>
              <a:rPr lang="de-CH" sz="3600" i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habe </a:t>
            </a:r>
            <a:r>
              <a:rPr lang="de-CH" sz="3600" i="1" dirty="0">
                <a:solidFill>
                  <a:srgbClr val="808080"/>
                </a:solidFill>
                <a:latin typeface="Arial Narrow" panose="020B0606020202030204" pitchFamily="34" charset="0"/>
              </a:rPr>
              <a:t>ohne Dich </a:t>
            </a:r>
            <a:r>
              <a:rPr lang="de-CH" sz="3600" i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gelebt und bin ein Sünder. </a:t>
            </a:r>
            <a:r>
              <a:rPr lang="de-CH" sz="3600" i="1" dirty="0">
                <a:solidFill>
                  <a:srgbClr val="808080"/>
                </a:solidFill>
                <a:latin typeface="Arial Narrow" panose="020B0606020202030204" pitchFamily="34" charset="0"/>
              </a:rPr>
              <a:t>Danke </a:t>
            </a:r>
            <a:r>
              <a:rPr lang="de-CH" sz="3600" i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Jesus Christus</a:t>
            </a:r>
            <a:r>
              <a:rPr lang="de-CH" sz="3600" i="1" dirty="0">
                <a:solidFill>
                  <a:srgbClr val="808080"/>
                </a:solidFill>
                <a:latin typeface="Arial Narrow" panose="020B0606020202030204" pitchFamily="34" charset="0"/>
              </a:rPr>
              <a:t>, </a:t>
            </a:r>
            <a:r>
              <a:rPr lang="de-CH" sz="3600" i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dass Du meine Sünden gestorben bist. Ich bekenne </a:t>
            </a:r>
            <a:r>
              <a:rPr lang="de-CH" sz="3600" i="1" dirty="0">
                <a:solidFill>
                  <a:srgbClr val="808080"/>
                </a:solidFill>
                <a:latin typeface="Arial Narrow" panose="020B0606020202030204" pitchFamily="34" charset="0"/>
              </a:rPr>
              <a:t>Dir </a:t>
            </a:r>
            <a:r>
              <a:rPr lang="de-CH" sz="3600" i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meine Sünden: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CH" sz="3600" i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Bitte vergib mir!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CH" sz="3600" i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Jesus Christus, ich </a:t>
            </a:r>
            <a:r>
              <a:rPr lang="de-CH" sz="3600" i="1" dirty="0">
                <a:solidFill>
                  <a:srgbClr val="808080"/>
                </a:solidFill>
                <a:latin typeface="Arial Narrow" panose="020B0606020202030204" pitchFamily="34" charset="0"/>
              </a:rPr>
              <a:t>lade Dich </a:t>
            </a:r>
            <a:r>
              <a:rPr lang="de-CH" sz="3600" i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nun in </a:t>
            </a:r>
            <a:r>
              <a:rPr lang="de-CH" sz="3600" i="1" dirty="0">
                <a:solidFill>
                  <a:srgbClr val="808080"/>
                </a:solidFill>
                <a:latin typeface="Arial Narrow" panose="020B0606020202030204" pitchFamily="34" charset="0"/>
              </a:rPr>
              <a:t>mein Leben ein: Sei mein </a:t>
            </a:r>
            <a:r>
              <a:rPr lang="de-CH" sz="3600" i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Herr. Führe mich von nun an. </a:t>
            </a:r>
            <a:r>
              <a:rPr lang="de-CH" sz="3600" i="1" dirty="0">
                <a:solidFill>
                  <a:srgbClr val="808080"/>
                </a:solidFill>
                <a:latin typeface="Arial Narrow" panose="020B0606020202030204" pitchFamily="34" charset="0"/>
              </a:rPr>
              <a:t>Erfülle mich mit </a:t>
            </a:r>
            <a:r>
              <a:rPr lang="de-CH" sz="3600" i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deinem Heiligen Geist und </a:t>
            </a:r>
            <a:r>
              <a:rPr lang="de-CH" sz="3600" i="1" dirty="0">
                <a:solidFill>
                  <a:srgbClr val="808080"/>
                </a:solidFill>
                <a:latin typeface="Arial Narrow" panose="020B0606020202030204" pitchFamily="34" charset="0"/>
              </a:rPr>
              <a:t>schenke mir D</a:t>
            </a:r>
            <a:r>
              <a:rPr lang="de-CH" sz="3600" i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ein neues, ewiges </a:t>
            </a:r>
            <a:r>
              <a:rPr lang="de-CH" sz="3600" i="1" dirty="0">
                <a:solidFill>
                  <a:srgbClr val="808080"/>
                </a:solidFill>
                <a:latin typeface="Arial Narrow" panose="020B0606020202030204" pitchFamily="34" charset="0"/>
              </a:rPr>
              <a:t>Leben. </a:t>
            </a:r>
            <a:r>
              <a:rPr lang="de-CH" sz="3600" i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Jesus, ich will </a:t>
            </a:r>
            <a:r>
              <a:rPr lang="de-CH" sz="3600" i="1" dirty="0">
                <a:solidFill>
                  <a:srgbClr val="808080"/>
                </a:solidFill>
                <a:latin typeface="Arial Narrow" panose="020B0606020202030204" pitchFamily="34" charset="0"/>
              </a:rPr>
              <a:t>Dir von </a:t>
            </a:r>
            <a:r>
              <a:rPr lang="de-CH" sz="3600" i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nun an nachfolgen</a:t>
            </a:r>
            <a:r>
              <a:rPr lang="de-CH" sz="3600" i="1" dirty="0">
                <a:solidFill>
                  <a:srgbClr val="808080"/>
                </a:solidFill>
                <a:latin typeface="Arial Narrow" panose="020B0606020202030204" pitchFamily="34" charset="0"/>
              </a:rPr>
              <a:t>. </a:t>
            </a:r>
            <a:r>
              <a:rPr lang="de-CH" sz="3600" i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Amen.“</a:t>
            </a:r>
            <a:endParaRPr lang="de-CH" sz="1200" b="1" dirty="0" smtClean="0">
              <a:solidFill>
                <a:srgbClr val="808080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de-CH" sz="1200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 </a:t>
            </a:r>
            <a:r>
              <a:rPr lang="de-CH" b="1" dirty="0" smtClean="0">
                <a:solidFill>
                  <a:srgbClr val="80808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de-CH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Habe ich dies ganz </a:t>
            </a:r>
            <a:r>
              <a:rPr lang="de-CH" b="1" dirty="0">
                <a:solidFill>
                  <a:srgbClr val="808080"/>
                </a:solidFill>
                <a:latin typeface="Arial Narrow" panose="020B0606020202030204" pitchFamily="34" charset="0"/>
              </a:rPr>
              <a:t>bewusst </a:t>
            </a:r>
            <a:r>
              <a:rPr lang="de-CH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gebetet? </a:t>
            </a:r>
            <a:endParaRPr lang="de-CH" b="1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7+ Training - Der Weg zu Gott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5"/>
          <a:stretch/>
        </p:blipFill>
        <p:spPr>
          <a:xfrm>
            <a:off x="2935811" y="1196752"/>
            <a:ext cx="3450305" cy="49241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3208" cy="108012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Wenn ich </a:t>
            </a:r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dieses </a:t>
            </a: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Gebet ganz bewusst gebetet habe, wo stehe ich nun?  Auf </a:t>
            </a:r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Position </a:t>
            </a:r>
            <a:r>
              <a:rPr lang="de-CH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, </a:t>
            </a:r>
            <a:r>
              <a:rPr lang="de-CH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 oder </a:t>
            </a:r>
            <a:r>
              <a:rPr lang="de-CH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? </a:t>
            </a:r>
            <a:endParaRPr lang="de-CH" sz="32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78720" y="6120932"/>
            <a:ext cx="8964488" cy="68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Meine Antwort: Auf Position </a:t>
            </a:r>
            <a:r>
              <a:rPr lang="de-CH" sz="32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____</a:t>
            </a:r>
            <a:endParaRPr lang="de-CH" sz="3200" b="1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581832"/>
            <a:ext cx="9144000" cy="1143000"/>
          </a:xfrm>
        </p:spPr>
        <p:txBody>
          <a:bodyPr>
            <a:noAutofit/>
          </a:bodyPr>
          <a:lstStyle/>
          <a:p>
            <a:r>
              <a:rPr lang="de-CH" sz="32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Ab jetzt </a:t>
            </a:r>
            <a:r>
              <a:rPr lang="de-CH" sz="3200" dirty="0">
                <a:solidFill>
                  <a:srgbClr val="808080"/>
                </a:solidFill>
                <a:latin typeface="Arial Narrow" panose="020B0606020202030204" pitchFamily="34" charset="0"/>
              </a:rPr>
              <a:t>ist </a:t>
            </a:r>
            <a:r>
              <a:rPr lang="de-CH" sz="32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Jesus der Herr in meinem Leben. Er wird mich durch sein Wort und seinen Geist wunderbar führen.</a:t>
            </a:r>
            <a:endParaRPr lang="de-CH" sz="32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2" name="Picture 2" descr="W:\ CH4 CH\   T4T Jüngerschafts-Training für Europa (by hk)\Graphiken ch4ch.ch\7+\1. Deutsch\Giving Jesus the Lordship of my life (language neutra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7" y="1608212"/>
            <a:ext cx="8059737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25368" y="188640"/>
            <a:ext cx="88569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Wo ist Jesus nun in meinem Leben?</a:t>
            </a:r>
            <a:endParaRPr lang="de-CH" sz="36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09955" y="2900650"/>
            <a:ext cx="5040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800" b="1" dirty="0" smtClean="0">
                <a:solidFill>
                  <a:srgbClr val="B2B2B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endParaRPr lang="de-CH" sz="4800" dirty="0">
              <a:solidFill>
                <a:srgbClr val="B2B2B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-16520" y="3717032"/>
            <a:ext cx="9160520" cy="3140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i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Wenn </a:t>
            </a:r>
            <a:r>
              <a:rPr lang="de-CH" sz="3600" i="1" dirty="0">
                <a:solidFill>
                  <a:srgbClr val="666699"/>
                </a:solidFill>
                <a:latin typeface="Arial Narrow" panose="020B0606020202030204" pitchFamily="34" charset="0"/>
              </a:rPr>
              <a:t>du mit deinem Mund bekennst, dass Jesus der Herr ist, und </a:t>
            </a:r>
            <a:r>
              <a:rPr lang="de-CH" sz="3600" i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im </a:t>
            </a:r>
            <a:r>
              <a:rPr lang="de-CH" sz="3600" i="1" dirty="0">
                <a:solidFill>
                  <a:srgbClr val="666699"/>
                </a:solidFill>
                <a:latin typeface="Arial Narrow" panose="020B0606020202030204" pitchFamily="34" charset="0"/>
              </a:rPr>
              <a:t>Herzen glaubst, </a:t>
            </a:r>
            <a:r>
              <a:rPr lang="de-CH" sz="3600" i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dass </a:t>
            </a:r>
            <a:r>
              <a:rPr lang="de-CH" sz="3600" i="1" dirty="0">
                <a:solidFill>
                  <a:srgbClr val="666699"/>
                </a:solidFill>
                <a:latin typeface="Arial Narrow" panose="020B0606020202030204" pitchFamily="34" charset="0"/>
              </a:rPr>
              <a:t>Gott ihn </a:t>
            </a:r>
            <a:r>
              <a:rPr lang="de-CH" sz="3600" i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von </a:t>
            </a:r>
            <a:r>
              <a:rPr lang="de-CH" sz="3600" i="1" dirty="0">
                <a:solidFill>
                  <a:srgbClr val="666699"/>
                </a:solidFill>
                <a:latin typeface="Arial Narrow" panose="020B0606020202030204" pitchFamily="34" charset="0"/>
              </a:rPr>
              <a:t>den Toten auferweckt hat, </a:t>
            </a:r>
            <a:r>
              <a:rPr lang="de-CH" sz="3600" i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dann wirst </a:t>
            </a:r>
            <a:r>
              <a:rPr lang="de-CH" sz="3600" i="1" dirty="0">
                <a:solidFill>
                  <a:srgbClr val="666699"/>
                </a:solidFill>
                <a:latin typeface="Arial Narrow" panose="020B0606020202030204" pitchFamily="34" charset="0"/>
              </a:rPr>
              <a:t>du </a:t>
            </a:r>
            <a:r>
              <a:rPr lang="de-CH" sz="3600" i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gerettet. </a:t>
            </a:r>
            <a:endParaRPr lang="de-CH" sz="2400" i="1" dirty="0" smtClean="0">
              <a:solidFill>
                <a:srgbClr val="666699"/>
              </a:solidFill>
              <a:latin typeface="Arial Narrow" panose="020B0606020202030204" pitchFamily="34" charset="0"/>
            </a:endParaRPr>
          </a:p>
          <a:p>
            <a:r>
              <a:rPr lang="de-CH" sz="2400" i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Römer </a:t>
            </a:r>
            <a:r>
              <a:rPr lang="de-CH" sz="2400" i="1" dirty="0">
                <a:solidFill>
                  <a:srgbClr val="666699"/>
                </a:solidFill>
                <a:latin typeface="Arial Narrow" panose="020B0606020202030204" pitchFamily="34" charset="0"/>
              </a:rPr>
              <a:t>10.9 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3634" y="332656"/>
            <a:ext cx="8557525" cy="1143000"/>
          </a:xfrm>
        </p:spPr>
        <p:txBody>
          <a:bodyPr>
            <a:noAutofit/>
          </a:bodyPr>
          <a:lstStyle/>
          <a:p>
            <a:r>
              <a:rPr lang="de-CH" sz="3600" b="1" dirty="0">
                <a:solidFill>
                  <a:srgbClr val="666699"/>
                </a:solidFill>
                <a:latin typeface="Arial Narrow" panose="020B0606020202030204" pitchFamily="34" charset="0"/>
              </a:rPr>
              <a:t>In der Bibel steht:</a:t>
            </a:r>
          </a:p>
        </p:txBody>
      </p:sp>
    </p:spTree>
    <p:extLst>
      <p:ext uri="{BB962C8B-B14F-4D97-AF65-F5344CB8AC3E}">
        <p14:creationId xmlns:p14="http://schemas.microsoft.com/office/powerpoint/2010/main" val="22772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52527A"/>
                </a:solidFill>
                <a:latin typeface="Arial Narrow" panose="020B0606020202030204" pitchFamily="34" charset="0"/>
              </a:rPr>
              <a:t>Nun beginnt mein Neues Leben…</a:t>
            </a:r>
            <a:endParaRPr lang="de-CH" sz="3600" dirty="0">
              <a:solidFill>
                <a:srgbClr val="52527A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51520" y="1560633"/>
            <a:ext cx="5220072" cy="3202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Folgende Anleitung ist eine praktische Hilfe, um Jesus (besser) kennen zu lernen, Ihm nachzufolgen und zu tun was er tat  </a:t>
            </a:r>
            <a:r>
              <a:rPr lang="de-CH" sz="32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☺</a:t>
            </a:r>
            <a:endParaRPr lang="de-CH" sz="36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78693"/>
            <a:ext cx="294068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86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" y="980728"/>
            <a:ext cx="5868143" cy="587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- Neues Leben in </a:t>
            </a:r>
            <a:r>
              <a:rPr lang="de-CH" sz="3600" dirty="0">
                <a:solidFill>
                  <a:srgbClr val="808080"/>
                </a:solidFill>
                <a:latin typeface="Arial Narrow" panose="020B0606020202030204" pitchFamily="34" charset="0"/>
              </a:rPr>
              <a:t>Jesus </a:t>
            </a:r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Christus</a:t>
            </a:r>
          </a:p>
          <a:p>
            <a:pPr algn="l"/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- Erfüllung mit dem Heiligen Geist</a:t>
            </a:r>
          </a:p>
          <a:p>
            <a:pPr algn="l"/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- Mit Gott reden</a:t>
            </a:r>
          </a:p>
          <a:p>
            <a:pPr algn="l"/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- Gott als Vater kennenlernen</a:t>
            </a:r>
            <a:endParaRPr lang="de-CH" sz="3600" dirty="0">
              <a:solidFill>
                <a:srgbClr val="808080"/>
              </a:solidFill>
              <a:latin typeface="Arial Narrow" panose="020B0606020202030204" pitchFamily="34" charset="0"/>
            </a:endParaRPr>
          </a:p>
          <a:p>
            <a:pPr algn="l"/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- Gemeinschaft mit andern</a:t>
            </a:r>
          </a:p>
          <a:p>
            <a:pPr algn="l"/>
            <a:r>
              <a:rPr lang="de-CH" sz="3600" dirty="0">
                <a:solidFill>
                  <a:srgbClr val="808080"/>
                </a:solidFill>
                <a:latin typeface="Arial Narrow" panose="020B0606020202030204" pitchFamily="34" charset="0"/>
              </a:rPr>
              <a:t> </a:t>
            </a:r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 Nachfolgern von Jesus </a:t>
            </a:r>
          </a:p>
          <a:p>
            <a:pPr algn="l"/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- Die Kraft des Teilens entdecken</a:t>
            </a:r>
          </a:p>
          <a:p>
            <a:pPr algn="l"/>
            <a:r>
              <a:rPr lang="de-CH" sz="14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 </a:t>
            </a:r>
          </a:p>
          <a:p>
            <a:pPr algn="l"/>
            <a:r>
              <a:rPr lang="de-CH" sz="3600" b="1" dirty="0" smtClean="0">
                <a:solidFill>
                  <a:srgbClr val="80808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Starte als erstes mit dem 1. Training! </a:t>
            </a:r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(und dann die weiteren 7+ Trainings)</a:t>
            </a:r>
            <a:r>
              <a:rPr lang="de-CH" sz="3600" b="1" dirty="0">
                <a:solidFill>
                  <a:srgbClr val="808080"/>
                </a:solidFill>
                <a:latin typeface="Arial Narrow" panose="020B0606020202030204" pitchFamily="34" charset="0"/>
              </a:rPr>
              <a:t> </a:t>
            </a:r>
            <a:r>
              <a:rPr lang="de-CH" sz="3600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☺</a:t>
            </a:r>
            <a:endParaRPr lang="de-CH" sz="3600" dirty="0" smtClean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78693"/>
            <a:ext cx="294068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0" y="188640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>
                <a:solidFill>
                  <a:srgbClr val="52527A"/>
                </a:solidFill>
                <a:latin typeface="Arial Narrow" panose="020B0606020202030204" pitchFamily="34" charset="0"/>
              </a:rPr>
              <a:t>«</a:t>
            </a:r>
            <a:r>
              <a:rPr lang="de-CH" sz="3600" b="1" dirty="0">
                <a:solidFill>
                  <a:srgbClr val="52527A"/>
                </a:solidFill>
                <a:latin typeface="Arial Narrow" panose="020B0606020202030204" pitchFamily="34" charset="0"/>
              </a:rPr>
              <a:t>Jesus </a:t>
            </a:r>
            <a:r>
              <a:rPr lang="de-CH" sz="3600" b="1" dirty="0" smtClean="0">
                <a:solidFill>
                  <a:srgbClr val="52527A"/>
                </a:solidFill>
                <a:latin typeface="Arial Narrow" panose="020B0606020202030204" pitchFamily="34" charset="0"/>
              </a:rPr>
              <a:t>nachzufolgen» bedeutet:</a:t>
            </a:r>
            <a:endParaRPr lang="de-CH" sz="3600" dirty="0">
              <a:solidFill>
                <a:srgbClr val="52527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5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Gemeinschaft 1d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t="43668" r="18" b="1230"/>
          <a:stretch/>
        </p:blipFill>
        <p:spPr>
          <a:xfrm>
            <a:off x="4867834" y="2348880"/>
            <a:ext cx="4043881" cy="123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Gemeinschaft 1c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4" r="4908" b="31090"/>
          <a:stretch/>
        </p:blipFill>
        <p:spPr>
          <a:xfrm>
            <a:off x="5868143" y="1788269"/>
            <a:ext cx="3043571" cy="142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Gemeinschaft 1d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6" t="33648" r="45652" b="10019"/>
          <a:stretch/>
        </p:blipFill>
        <p:spPr>
          <a:xfrm>
            <a:off x="2856003" y="1983175"/>
            <a:ext cx="3012141" cy="12600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0" y="5274672"/>
            <a:ext cx="9144000" cy="1583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Gott </a:t>
            </a:r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schuf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das Universum, die </a:t>
            </a:r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Welt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und....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  <a:ea typeface="+mn-ea"/>
                <a:cs typeface="+mn-cs"/>
              </a:rPr>
              <a:t>Alles Leben kommt von Gott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5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ensch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7538"/>
            <a:ext cx="600468" cy="11454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-15900" y="5274672"/>
            <a:ext cx="9144000" cy="1583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… Gott </a:t>
            </a:r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schuf uns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Menschen.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3634" y="332656"/>
            <a:ext cx="8557525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Wo komme ich her?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Gemeinschaft 1d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8" r="18" b="1230"/>
          <a:stretch/>
        </p:blipFill>
        <p:spPr>
          <a:xfrm>
            <a:off x="683568" y="2348880"/>
            <a:ext cx="8228148" cy="123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Gemeinschaft 1c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4" r="4908" b="31090"/>
          <a:stretch/>
        </p:blipFill>
        <p:spPr>
          <a:xfrm>
            <a:off x="5868144" y="1788269"/>
            <a:ext cx="3012648" cy="142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Gemeinschaft 1d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6" t="33648" r="45652" b="10019"/>
          <a:stretch/>
        </p:blipFill>
        <p:spPr>
          <a:xfrm>
            <a:off x="2856003" y="1983175"/>
            <a:ext cx="3012141" cy="12600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79512" y="5274672"/>
            <a:ext cx="8784976" cy="1583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Wir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Menschen </a:t>
            </a:r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sind dazu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bestimmt, um </a:t>
            </a:r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einer Beziehung und in Gemeinschaft mit Gott zu leben.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83634" y="332656"/>
            <a:ext cx="8557525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Wozu lebe ich?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Gemeinschaft 1d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7" r="18"/>
          <a:stretch/>
        </p:blipFill>
        <p:spPr>
          <a:xfrm>
            <a:off x="683568" y="2348880"/>
            <a:ext cx="8228148" cy="126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Gemeinschaft 1c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4" r="4908" b="31090"/>
          <a:stretch/>
        </p:blipFill>
        <p:spPr>
          <a:xfrm>
            <a:off x="5868144" y="1788269"/>
            <a:ext cx="3012648" cy="142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Gemeinschaft 1d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6" t="33648" r="45652" b="10019"/>
          <a:stretch/>
        </p:blipFill>
        <p:spPr>
          <a:xfrm>
            <a:off x="2856003" y="1983175"/>
            <a:ext cx="3012141" cy="12600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83634" y="332656"/>
            <a:ext cx="8557525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Wohin gehe ich?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59296" y="5274672"/>
            <a:ext cx="8784976" cy="1583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Unsere Bestimmung ist </a:t>
            </a:r>
            <a:r>
              <a:rPr lang="de-CH" sz="3600" dirty="0">
                <a:solidFill>
                  <a:srgbClr val="808080"/>
                </a:solidFill>
                <a:latin typeface="Arial Narrow" panose="020B0606020202030204" pitchFamily="34" charset="0"/>
              </a:rPr>
              <a:t>e</a:t>
            </a:r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wiges </a:t>
            </a:r>
            <a:r>
              <a:rPr lang="de-CH" sz="3600" dirty="0">
                <a:solidFill>
                  <a:srgbClr val="808080"/>
                </a:solidFill>
                <a:latin typeface="Arial Narrow" panose="020B0606020202030204" pitchFamily="34" charset="0"/>
              </a:rPr>
              <a:t>Leben </a:t>
            </a:r>
            <a:r>
              <a:rPr lang="de-CH" sz="36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bei Gott.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389965" y="3717032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eile 1a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9"/>
          <a:stretch/>
        </p:blipFill>
        <p:spPr>
          <a:xfrm>
            <a:off x="457200" y="1784350"/>
            <a:ext cx="8229600" cy="38979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2440" y="5798975"/>
            <a:ext cx="9019119" cy="105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Weil Sünde unsere Beziehung mit Gott zerstört hat,  </a:t>
            </a:r>
            <a:r>
              <a:rPr lang="de-CH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haben wir die Gemeinschaft mit 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Gott verloren.</a:t>
            </a:r>
            <a:endParaRPr lang="de-CH" sz="3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7838" y="260648"/>
            <a:ext cx="8788323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Die Gemeinschaft mit Gott haben wir verloren.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915815" y="5035555"/>
            <a:ext cx="2038807" cy="763419"/>
            <a:chOff x="2915816" y="4709011"/>
            <a:chExt cx="2038807" cy="991957"/>
          </a:xfrm>
        </p:grpSpPr>
        <p:sp>
          <p:nvSpPr>
            <p:cNvPr id="11" name="Titel 1"/>
            <p:cNvSpPr txBox="1">
              <a:spLocks/>
            </p:cNvSpPr>
            <p:nvPr/>
          </p:nvSpPr>
          <p:spPr>
            <a:xfrm>
              <a:off x="3212756" y="4709011"/>
              <a:ext cx="1529916" cy="4582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CH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Sünde</a:t>
              </a:r>
              <a:endPara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Titel 1"/>
            <p:cNvSpPr txBox="1">
              <a:spLocks/>
            </p:cNvSpPr>
            <p:nvPr/>
          </p:nvSpPr>
          <p:spPr>
            <a:xfrm>
              <a:off x="2915816" y="5129978"/>
              <a:ext cx="2038807" cy="5709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CH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Tod / Hölle</a:t>
              </a:r>
              <a:endPara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eile 1a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9"/>
          <a:stretch/>
        </p:blipFill>
        <p:spPr>
          <a:xfrm>
            <a:off x="457200" y="1784350"/>
            <a:ext cx="8229600" cy="38979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3634" y="332656"/>
            <a:ext cx="8557525" cy="114300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Sünde ist das Problem.</a:t>
            </a:r>
            <a:endParaRPr lang="de-CH" sz="3600" b="1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5805264"/>
            <a:ext cx="3059832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Sünde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ist Leben ohne Gott und …</a:t>
            </a:r>
            <a:endParaRPr lang="de-CH" sz="3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599384" y="5821280"/>
            <a:ext cx="554461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Sünden</a:t>
            </a:r>
            <a:r>
              <a:rPr lang="de-C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sind die Folge eines Lebens ohne Beziehung zu Gott</a:t>
            </a:r>
            <a:endParaRPr lang="de-CH" sz="3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059832" y="5821280"/>
            <a:ext cx="535504" cy="1036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endParaRPr lang="de-CH" sz="4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915815" y="5035555"/>
            <a:ext cx="2038807" cy="763419"/>
            <a:chOff x="2915816" y="4709011"/>
            <a:chExt cx="2038807" cy="991957"/>
          </a:xfrm>
        </p:grpSpPr>
        <p:sp>
          <p:nvSpPr>
            <p:cNvPr id="15" name="Titel 1"/>
            <p:cNvSpPr txBox="1">
              <a:spLocks/>
            </p:cNvSpPr>
            <p:nvPr/>
          </p:nvSpPr>
          <p:spPr>
            <a:xfrm>
              <a:off x="3212756" y="4709011"/>
              <a:ext cx="1529916" cy="4582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CH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Sünde</a:t>
              </a:r>
              <a:endPara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Titel 1"/>
            <p:cNvSpPr txBox="1">
              <a:spLocks/>
            </p:cNvSpPr>
            <p:nvPr/>
          </p:nvSpPr>
          <p:spPr>
            <a:xfrm>
              <a:off x="2915816" y="5129978"/>
              <a:ext cx="2038807" cy="5709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CH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Tod / Hölle</a:t>
              </a:r>
              <a:endPara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7" name="Titel 1"/>
          <p:cNvSpPr txBox="1">
            <a:spLocks/>
          </p:cNvSpPr>
          <p:nvPr/>
        </p:nvSpPr>
        <p:spPr>
          <a:xfrm>
            <a:off x="6156176" y="3680149"/>
            <a:ext cx="233416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Himmel / Paradies</a:t>
            </a:r>
            <a:endParaRPr lang="de-C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1133</Words>
  <Application>Microsoft Office PowerPoint</Application>
  <PresentationFormat>Bildschirmpräsentation (4:3)</PresentationFormat>
  <Paragraphs>144</Paragraphs>
  <Slides>36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1" baseType="lpstr">
      <vt:lpstr>Arial</vt:lpstr>
      <vt:lpstr>Arial Narrow</vt:lpstr>
      <vt:lpstr>Wingdings</vt:lpstr>
      <vt:lpstr>Calibri</vt:lpstr>
      <vt:lpstr>Larissa</vt:lpstr>
      <vt:lpstr>Der Weg zu Gott - die drei Positionen…</vt:lpstr>
      <vt:lpstr>Begegne Gott und entdecke, wie du Ihn durch Jesus Christus finden kannst: </vt:lpstr>
      <vt:lpstr>Meine Bestimmung: Leben mit Gott! </vt:lpstr>
      <vt:lpstr>PowerPoint-Präsentation</vt:lpstr>
      <vt:lpstr>Wo komme ich her?</vt:lpstr>
      <vt:lpstr>Wozu lebe ich?</vt:lpstr>
      <vt:lpstr>Wohin gehe ich?</vt:lpstr>
      <vt:lpstr>Die Gemeinschaft mit Gott haben wir verloren.</vt:lpstr>
      <vt:lpstr>Sünde ist das Problem.</vt:lpstr>
      <vt:lpstr>In der Bibel steht:</vt:lpstr>
      <vt:lpstr>Menschen versuchen Gott zu finden…</vt:lpstr>
      <vt:lpstr>Doch ist es nicht so?</vt:lpstr>
      <vt:lpstr>Wir können Gott nicht durch Religion finden.</vt:lpstr>
      <vt:lpstr>Wir können Gott nicht durch Gute Taten finden…</vt:lpstr>
      <vt:lpstr>Wir können Gott nicht durch Opfer bringen finden</vt:lpstr>
      <vt:lpstr>Egal was wir tun, wir können Gott nicht finden.</vt:lpstr>
      <vt:lpstr>Wie hat Gott unser Problem der Sünde gelöst?</vt:lpstr>
      <vt:lpstr>In der Bibel steht:</vt:lpstr>
      <vt:lpstr>Weil Gott uns liebt, kam er zu uns.</vt:lpstr>
      <vt:lpstr>Jesus starb für unsere Sünden:</vt:lpstr>
      <vt:lpstr>Jesus überwand die Kluft der Sünde:</vt:lpstr>
      <vt:lpstr>In der Bibel steht:</vt:lpstr>
      <vt:lpstr>Der Weg zu Gott ist frei:</vt:lpstr>
      <vt:lpstr>Vergebung öffnet uns den Weg zu Gott:</vt:lpstr>
      <vt:lpstr>Die Diagnose:  Man kann auf Position 1 sein… </vt:lpstr>
      <vt:lpstr>Die Diagnose: Man kann auf Position 2 sein…</vt:lpstr>
      <vt:lpstr>Die Diagnose … oder man ist auf Position 3:</vt:lpstr>
      <vt:lpstr>Wo wäre es denn gut zu sein: auf Position 3, 2 oder 1? Auf Position: ____</vt:lpstr>
      <vt:lpstr>PowerPoint-Präsentation</vt:lpstr>
      <vt:lpstr>Durch Jesus Christus finde ich Gott:</vt:lpstr>
      <vt:lpstr>Folgendes Gebet kann ich beten:</vt:lpstr>
      <vt:lpstr>Wenn ich dieses Gebet ganz bewusst gebetet habe, wo stehe ich nun?  Auf Position 1, 2 oder 3? </vt:lpstr>
      <vt:lpstr>Ab jetzt ist Jesus der Herr in meinem Leben. Er wird mich durch sein Wort und seinen Geist wunderbar führen.</vt:lpstr>
      <vt:lpstr>In der Bibel steht:</vt:lpstr>
      <vt:lpstr>Nun beginnt mein Neues Leben…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hk</dc:creator>
  <cp:lastModifiedBy>hk</cp:lastModifiedBy>
  <cp:revision>343</cp:revision>
  <cp:lastPrinted>2021-10-16T19:02:31Z</cp:lastPrinted>
  <dcterms:created xsi:type="dcterms:W3CDTF">2021-03-02T19:44:59Z</dcterms:created>
  <dcterms:modified xsi:type="dcterms:W3CDTF">2022-01-23T05:24:37Z</dcterms:modified>
</cp:coreProperties>
</file>